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embeddedFontLst>
    <p:embeddedFont>
      <p:font typeface="Roboto Slab"/>
      <p:regular r:id="rId19"/>
      <p:bold r:id="rId20"/>
    </p:embeddedFont>
    <p:embeddedFont>
      <p:font typeface="Robo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Slab-bold.fntdata"/><Relationship Id="rId11" Type="http://schemas.openxmlformats.org/officeDocument/2006/relationships/slide" Target="slides/slide7.xml"/><Relationship Id="rId22" Type="http://schemas.openxmlformats.org/officeDocument/2006/relationships/font" Target="fonts/Roboto-bold.fntdata"/><Relationship Id="rId10" Type="http://schemas.openxmlformats.org/officeDocument/2006/relationships/slide" Target="slides/slide6.xml"/><Relationship Id="rId21" Type="http://schemas.openxmlformats.org/officeDocument/2006/relationships/font" Target="fonts/Roboto-regular.fntdata"/><Relationship Id="rId13" Type="http://schemas.openxmlformats.org/officeDocument/2006/relationships/slide" Target="slides/slide9.xml"/><Relationship Id="rId24" Type="http://schemas.openxmlformats.org/officeDocument/2006/relationships/font" Target="fonts/Roboto-boldItalic.fntdata"/><Relationship Id="rId12" Type="http://schemas.openxmlformats.org/officeDocument/2006/relationships/slide" Target="slides/slide8.xml"/><Relationship Id="rId23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RobotoSlab-regular.fnt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adartza.iutbayonne.univ-pau.fr/~abellenger/Projet%20-%20mini%20site/mini%20site/Site/" TargetMode="Externa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u="sng">
                <a:solidFill>
                  <a:schemeClr val="hlink"/>
                </a:solidFill>
                <a:hlinkClick r:id="rId2"/>
              </a:rPr>
              <a:t>http://adartza.iutbayonne.univ-pau.fr/~abellenger/Projet%20-%20mini%20site/mini%20site/Site/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49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/>
            <a:headEnd len="med" w="med" type="none"/>
            <a:tailEnd len="med" w="med" type="none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fr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2.jpg"/><Relationship Id="rId4" Type="http://schemas.openxmlformats.org/officeDocument/2006/relationships/image" Target="../media/image0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5.png"/><Relationship Id="rId4" Type="http://schemas.openxmlformats.org/officeDocument/2006/relationships/image" Target="../media/image04.png"/><Relationship Id="rId5" Type="http://schemas.openxmlformats.org/officeDocument/2006/relationships/image" Target="../media/image06.png"/><Relationship Id="rId6" Type="http://schemas.openxmlformats.org/officeDocument/2006/relationships/image" Target="../media/image0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1680301" y="740750"/>
            <a:ext cx="5783400" cy="14573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Soutenance Projet Mini Site - RedMatch1</a:t>
            </a:r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280050" y="2796700"/>
            <a:ext cx="8019300" cy="86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Groupe RedMatch1: 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Antoine Bellenger: Entrée Info - Sortie Info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*Gwénael Chareyre: Entrée Gene - Sortie GP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*Théo Zaffran: Entrée Gene - Sortie GP</a:t>
            </a:r>
          </a:p>
          <a:p>
            <a:pPr lvl="0" rtl="0">
              <a:spcBef>
                <a:spcPts val="0"/>
              </a:spcBef>
              <a:buNone/>
            </a:pPr>
            <a:r>
              <a:rPr lang="fr"/>
              <a:t>*= Initialement sur le projet</a:t>
            </a:r>
          </a:p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  <p:sp>
        <p:nvSpPr>
          <p:cNvPr id="66" name="Shape 66"/>
          <p:cNvSpPr txBox="1"/>
          <p:nvPr/>
        </p:nvSpPr>
        <p:spPr>
          <a:xfrm>
            <a:off x="2157450" y="2300625"/>
            <a:ext cx="48291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>
                <a:solidFill>
                  <a:srgbClr val="FFFFFF"/>
                </a:solidFill>
              </a:rPr>
              <a:t>http://adartza.iutbayonne.univ-pau.fr/~tzaffran/redMatch1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II- Aspects techniques des animations Javascript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Script pour faire apparaître le </a:t>
            </a:r>
            <a:r>
              <a:rPr lang="fr"/>
              <a:t>formulaire d’inscription dans une </a:t>
            </a:r>
            <a:r>
              <a:rPr lang="fr"/>
              <a:t>popup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Utilisation de wow.js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Script pour animation déclenché par un hover sur les profils utilisateur</a:t>
            </a:r>
          </a:p>
        </p:txBody>
      </p:sp>
      <p:sp>
        <p:nvSpPr>
          <p:cNvPr id="143" name="Shape 1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III- Aspects techniques de l’intégration HTML/CSS</a:t>
            </a: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Utilisation du framework Bootstrap → Responsive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Utilisation de FontAwesome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HTML/CSS “classique</a:t>
            </a:r>
            <a:r>
              <a:rPr lang="fr"/>
              <a:t>"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W3C?</a:t>
            </a:r>
          </a:p>
        </p:txBody>
      </p:sp>
      <p:pic>
        <p:nvPicPr>
          <p:cNvPr descr="71311.jpg" id="150" name="Shape 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2275" y="3382650"/>
            <a:ext cx="3201374" cy="14228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dvantages-of-using-bootstrap.jpg" id="151" name="Shape 1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9842" y="3135575"/>
            <a:ext cx="2933000" cy="191697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Shape 15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IV- Aspects techniques des animations HTML5/CSS3</a:t>
            </a:r>
          </a:p>
        </p:txBody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Utilisation d’éléments HTML5 “classiques” (nav, section, header, footer, etc)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Utilisation de l’attribut type=”date” pour le formulaire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Pas de réelle utilisation des attributs HTML5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Utilisation de Animate.css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Réflexions sur l’accessibilité pour la structuration du contenu :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fr"/>
              <a:t>Images dotées d’une alternative textuelle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fr"/>
              <a:t>Contenu organisé selon une structure de titres et sous-titres hiérarchisée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fr"/>
              <a:t>Le site n’impose pas de redirection automatique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fr"/>
              <a:t>Réflexion sur les contrastes pour les couleurs utilisées dans notre CSS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V</a:t>
            </a:r>
            <a:r>
              <a:rPr lang="fr" sz="1800">
                <a:latin typeface="Roboto"/>
                <a:ea typeface="Roboto"/>
                <a:cs typeface="Roboto"/>
                <a:sym typeface="Roboto"/>
              </a:rPr>
              <a:t>- Démonstration du site</a:t>
            </a:r>
          </a:p>
        </p:txBody>
      </p:sp>
      <p:sp>
        <p:nvSpPr>
          <p:cNvPr id="165" name="Shape 16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VI- Bilan critique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Manque de temps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Découverte du Json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fr"/>
              <a:t>Exploitation et développement de nos compétences liées à Bootstrap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Bon travail d’équipe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Environ 30 heures par personne au total passées sur le projet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fr"/>
              <a:t>Perte de temps à l’intégration → Partage de code?</a:t>
            </a:r>
          </a:p>
        </p:txBody>
      </p:sp>
      <p:sp>
        <p:nvSpPr>
          <p:cNvPr id="172" name="Shape 17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fr"/>
              <a:t>Sommaire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/>
              <a:t>I- Appropriation du scénario initial et création d’animations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II- Aspects techniques des animations Javascript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III- Aspects techniques de l’intégration HTML/CSS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IV- Aspects techniques des animations HTML5/CSS3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V- </a:t>
            </a:r>
            <a:r>
              <a:rPr lang="fr"/>
              <a:t>Démonstration</a:t>
            </a:r>
            <a:r>
              <a:rPr lang="fr"/>
              <a:t> du site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VI- Bilan critique</a:t>
            </a:r>
          </a:p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I- Appropriation du scénario initial et création d’animations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387900" y="1489825"/>
            <a:ext cx="8368200" cy="332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fr" u="sng">
                <a:solidFill>
                  <a:srgbClr val="93C47D"/>
                </a:solidFill>
              </a:rPr>
              <a:t>Rappel du projet:</a:t>
            </a:r>
            <a:br>
              <a:rPr b="1" lang="fr" u="sng">
                <a:solidFill>
                  <a:srgbClr val="93C47D"/>
                </a:solidFill>
              </a:rPr>
            </a:br>
            <a:br>
              <a:rPr lang="fr"/>
            </a:br>
            <a:r>
              <a:rPr lang="fr"/>
              <a:t>Imaginer le concept d'un site Internet à partir d’une oeuvre</a:t>
            </a:r>
            <a:br>
              <a:rPr lang="fr"/>
            </a:br>
            <a:r>
              <a:rPr lang="fr"/>
              <a:t>poème </a:t>
            </a:r>
            <a:r>
              <a:rPr lang="fr"/>
              <a:t>"The Crunch" (extrait du recueil "L'amour est un chien de l'enfer", 1974-77)</a:t>
            </a:r>
            <a:br>
              <a:rPr lang="fr"/>
            </a:br>
            <a:r>
              <a:rPr lang="fr"/>
              <a:t>de Charles Bukowski</a:t>
            </a:r>
          </a:p>
          <a:p>
            <a:pPr lvl="0" rtl="0">
              <a:spcBef>
                <a:spcPts val="0"/>
              </a:spcBef>
              <a:buNone/>
            </a:pPr>
            <a:r>
              <a:rPr lang="fr"/>
              <a:t>Dans ce poème Bukowski traite des rapports humains d’une manière virulente, caustique</a:t>
            </a:r>
            <a:br>
              <a:rPr lang="fr"/>
            </a:br>
            <a:br>
              <a:rPr lang="fr"/>
            </a:br>
            <a:r>
              <a:rPr lang="fr"/>
              <a:t>“Les gens ne s’aiment pas les uns les autres”</a:t>
            </a:r>
          </a:p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I- Appropriation du scénario initial et création d’animations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87900" y="1489825"/>
            <a:ext cx="8368200" cy="332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fr" u="sng">
                <a:solidFill>
                  <a:srgbClr val="93C47D"/>
                </a:solidFill>
              </a:rPr>
              <a:t>Rappel du projet:</a:t>
            </a:r>
            <a:br>
              <a:rPr b="1" lang="fr" u="sng">
                <a:solidFill>
                  <a:srgbClr val="93C47D"/>
                </a:solidFill>
              </a:rPr>
            </a:br>
            <a:br>
              <a:rPr lang="fr"/>
            </a:br>
            <a:r>
              <a:rPr lang="fr"/>
              <a:t>Espoir en fin de poème: peut-être que les gens pourront enfin un jour s’aimer ?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Décision de travailler sur les sites de rencontres car leur but est de répandre l’amour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À la manière de Bukowski, souhait de critiquer de manière incisive les rapports entretenus par les êtres humains sur ce genre de sites</a:t>
            </a:r>
          </a:p>
          <a:p>
            <a:pPr lvl="0">
              <a:spcBef>
                <a:spcPts val="0"/>
              </a:spcBef>
              <a:buNone/>
            </a:pPr>
            <a:r>
              <a:rPr lang="fr"/>
              <a:t>Réalisation d’un site de rencontres fictif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I- Appropriation du scénario initial et création d’animations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87900" y="1489825"/>
            <a:ext cx="8368200" cy="3325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fr" u="sng">
                <a:solidFill>
                  <a:srgbClr val="93C47D"/>
                </a:solidFill>
              </a:rPr>
              <a:t>Rappel du projet:</a:t>
            </a:r>
            <a:br>
              <a:rPr b="1" lang="fr" u="sng">
                <a:solidFill>
                  <a:srgbClr val="93C47D"/>
                </a:solidFill>
              </a:rPr>
            </a:br>
            <a:br>
              <a:rPr lang="fr"/>
            </a:br>
            <a:r>
              <a:rPr lang="fr"/>
              <a:t>À travers ses fonctionnalités le site poursuit plusieurs objectifs:</a:t>
            </a:r>
            <a:br>
              <a:rPr lang="fr"/>
            </a:br>
            <a:r>
              <a:rPr lang="fr"/>
              <a:t>- Ironiser sur le culte de la beauté et sur la marchandisation des êtres humains</a:t>
            </a:r>
            <a:br>
              <a:rPr lang="fr"/>
            </a:br>
            <a:r>
              <a:rPr lang="fr"/>
              <a:t>- Dénoncer l’hypocrisie des sites de rencontres</a:t>
            </a:r>
            <a:br>
              <a:rPr lang="fr"/>
            </a:br>
            <a:r>
              <a:rPr lang="fr"/>
              <a:t>- Ouvrir les yeux des internautes sur la réalité des rapports qu’ils y entretiennent sur la manière dont ils sont exploités par le(s) créateur(s) de ces sites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I- Appropriation du scénario initial et création d’animations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Utilisation des m</a:t>
            </a:r>
            <a:r>
              <a:rPr lang="fr"/>
              <a:t>aquettes existantes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Mise en place des fonctionnalités pensées en début de projet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Prise en compte des remarques faites lors de la soutenance sur la partie sémiologique du projet</a:t>
            </a:r>
          </a:p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I- Appropriation du scénario initial et création d’animations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Page_Accueilv5.png"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500" y="965612"/>
            <a:ext cx="2004051" cy="39770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Zap.png" id="109" name="Shape 1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2600" y="965600"/>
            <a:ext cx="2462354" cy="397705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nier.png" id="110" name="Shape 1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5324" y="965608"/>
            <a:ext cx="2264299" cy="162741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essages.png" id="111" name="Shape 1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95319" y="2734973"/>
            <a:ext cx="2264299" cy="220767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II- Aspects techniques des animations Javascript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Utilisation du Json comme substitut à une Base de Données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fr"/>
              <a:t>contient uniquement les profils des utilisateurs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fr"/>
              <a:t>ID / Prenom / Métier / Ville / Age / nom de l’image de profil / et beaucoup d’autres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9" name="Shape 119"/>
          <p:cNvPicPr preferRelativeResize="0"/>
          <p:nvPr/>
        </p:nvPicPr>
        <p:blipFill rotWithShape="1">
          <a:blip r:embed="rId3">
            <a:alphaModFix/>
          </a:blip>
          <a:srcRect b="0" l="0" r="0" t="1516"/>
          <a:stretch/>
        </p:blipFill>
        <p:spPr>
          <a:xfrm>
            <a:off x="1693350" y="2716399"/>
            <a:ext cx="5757299" cy="2180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fr" sz="1800">
                <a:latin typeface="Roboto"/>
                <a:ea typeface="Roboto"/>
                <a:cs typeface="Roboto"/>
                <a:sym typeface="Roboto"/>
              </a:rPr>
              <a:t>II- Aspects techniques des animations Javascript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fr"/>
              <a:t>Utilisation de JQuery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fr"/>
              <a:t>	</a:t>
            </a:r>
          </a:p>
        </p:txBody>
      </p:sp>
      <p:pic>
        <p:nvPicPr>
          <p:cNvPr id="127" name="Shape 127"/>
          <p:cNvPicPr preferRelativeResize="0"/>
          <p:nvPr/>
        </p:nvPicPr>
        <p:blipFill rotWithShape="1">
          <a:blip r:embed="rId3">
            <a:alphaModFix/>
          </a:blip>
          <a:srcRect b="52285" l="0" r="61505" t="0"/>
          <a:stretch/>
        </p:blipFill>
        <p:spPr>
          <a:xfrm>
            <a:off x="1243125" y="1918100"/>
            <a:ext cx="6657756" cy="3078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8" name="Shape 128"/>
          <p:cNvCxnSpPr/>
          <p:nvPr/>
        </p:nvCxnSpPr>
        <p:spPr>
          <a:xfrm>
            <a:off x="620900" y="2850450"/>
            <a:ext cx="1107600" cy="705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29" name="Shape 129"/>
          <p:cNvSpPr txBox="1"/>
          <p:nvPr/>
        </p:nvSpPr>
        <p:spPr>
          <a:xfrm>
            <a:off x="225775" y="2534352"/>
            <a:ext cx="1474500" cy="27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" sz="1200">
                <a:solidFill>
                  <a:srgbClr val="FFFFFF"/>
                </a:solidFill>
              </a:rPr>
              <a:t>pour chaque ligne</a:t>
            </a:r>
          </a:p>
        </p:txBody>
      </p:sp>
      <p:cxnSp>
        <p:nvCxnSpPr>
          <p:cNvPr id="130" name="Shape 130"/>
          <p:cNvCxnSpPr/>
          <p:nvPr/>
        </p:nvCxnSpPr>
        <p:spPr>
          <a:xfrm flipH="1">
            <a:off x="3019700" y="1859850"/>
            <a:ext cx="954000" cy="4968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31" name="Shape 131"/>
          <p:cNvSpPr txBox="1"/>
          <p:nvPr/>
        </p:nvSpPr>
        <p:spPr>
          <a:xfrm>
            <a:off x="3578575" y="1543750"/>
            <a:ext cx="2143500" cy="27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 sz="1200">
                <a:solidFill>
                  <a:srgbClr val="FFFFFF"/>
                </a:solidFill>
              </a:rPr>
              <a:t>au chargement de la page</a:t>
            </a:r>
          </a:p>
        </p:txBody>
      </p:sp>
      <p:cxnSp>
        <p:nvCxnSpPr>
          <p:cNvPr id="132" name="Shape 132"/>
          <p:cNvCxnSpPr/>
          <p:nvPr/>
        </p:nvCxnSpPr>
        <p:spPr>
          <a:xfrm flipH="1">
            <a:off x="3697000" y="3119950"/>
            <a:ext cx="1978500" cy="198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33" name="Shape 133"/>
          <p:cNvSpPr txBox="1"/>
          <p:nvPr/>
        </p:nvSpPr>
        <p:spPr>
          <a:xfrm>
            <a:off x="5645875" y="2891725"/>
            <a:ext cx="2384700" cy="27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 sz="1200">
                <a:solidFill>
                  <a:srgbClr val="FFFFFF"/>
                </a:solidFill>
              </a:rPr>
              <a:t>écriture dans une zone prévue</a:t>
            </a:r>
          </a:p>
        </p:txBody>
      </p:sp>
      <p:cxnSp>
        <p:nvCxnSpPr>
          <p:cNvPr id="134" name="Shape 134"/>
          <p:cNvCxnSpPr/>
          <p:nvPr/>
        </p:nvCxnSpPr>
        <p:spPr>
          <a:xfrm>
            <a:off x="2074325" y="3294950"/>
            <a:ext cx="14100" cy="1672200"/>
          </a:xfrm>
          <a:prstGeom prst="straightConnector1">
            <a:avLst/>
          </a:prstGeom>
          <a:noFill/>
          <a:ln cap="flat" cmpd="sng" w="19050">
            <a:solidFill>
              <a:srgbClr val="FFFFFF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35" name="Shape 135"/>
          <p:cNvSpPr txBox="1"/>
          <p:nvPr/>
        </p:nvSpPr>
        <p:spPr>
          <a:xfrm>
            <a:off x="544699" y="3990625"/>
            <a:ext cx="1605900" cy="27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r" sz="1200">
                <a:solidFill>
                  <a:srgbClr val="FFFFFF"/>
                </a:solidFill>
              </a:rPr>
              <a:t>le modèle d’un profil</a:t>
            </a:r>
          </a:p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"/>
              <a:t>‹#›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